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8"/>
  </p:notesMasterIdLst>
  <p:handoutMasterIdLst>
    <p:handoutMasterId r:id="rId19"/>
  </p:handoutMasterIdLst>
  <p:sldIdLst>
    <p:sldId id="321" r:id="rId3"/>
    <p:sldId id="310" r:id="rId4"/>
    <p:sldId id="322" r:id="rId5"/>
    <p:sldId id="323" r:id="rId6"/>
    <p:sldId id="324" r:id="rId7"/>
    <p:sldId id="325" r:id="rId8"/>
    <p:sldId id="326" r:id="rId9"/>
    <p:sldId id="327" r:id="rId10"/>
    <p:sldId id="328" r:id="rId11"/>
    <p:sldId id="329" r:id="rId12"/>
    <p:sldId id="330" r:id="rId13"/>
    <p:sldId id="331" r:id="rId14"/>
    <p:sldId id="332" r:id="rId15"/>
    <p:sldId id="333" r:id="rId16"/>
    <p:sldId id="334" r:id="rId1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152" autoAdjust="0"/>
  </p:normalViewPr>
  <p:slideViewPr>
    <p:cSldViewPr snapToGrid="0" showGuides="1">
      <p:cViewPr varScale="1">
        <p:scale>
          <a:sx n="64" d="100"/>
          <a:sy n="64" d="100"/>
        </p:scale>
        <p:origin x="1238"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66009F34-812E-4642-9007-2CC81B544B34}" type="slidenum">
              <a:rPr lang="en-US" altLang="en-US"/>
              <a:pPr/>
              <a:t>11</a:t>
            </a:fld>
            <a:endParaRPr lang="en-US" altLang="en-US"/>
          </a:p>
        </p:txBody>
      </p:sp>
      <p:sp>
        <p:nvSpPr>
          <p:cNvPr id="31746"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31747"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4097343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C286C823-7D2E-4DAA-93D7-66C6060EA317}" type="slidenum">
              <a:rPr lang="en-US" altLang="en-US"/>
              <a:pPr/>
              <a:t>12</a:t>
            </a:fld>
            <a:endParaRPr lang="en-US" altLang="en-US"/>
          </a:p>
        </p:txBody>
      </p:sp>
      <p:sp>
        <p:nvSpPr>
          <p:cNvPr id="35842"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35843"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4270371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B1861321-F9E4-4B04-A662-EADC399D20EF}" type="slidenum">
              <a:rPr lang="en-US" altLang="en-US"/>
              <a:pPr/>
              <a:t>13</a:t>
            </a:fld>
            <a:endParaRPr lang="en-US" altLang="en-US"/>
          </a:p>
        </p:txBody>
      </p:sp>
      <p:sp>
        <p:nvSpPr>
          <p:cNvPr id="37890"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37891"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1117312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3019567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C2C21D78-946F-48D9-A919-176BA4DCCD21}" type="slidenum">
              <a:rPr lang="en-US" altLang="en-US"/>
              <a:pPr/>
              <a:t>15</a:t>
            </a:fld>
            <a:endParaRPr lang="en-US" altLang="en-US"/>
          </a:p>
        </p:txBody>
      </p:sp>
      <p:sp>
        <p:nvSpPr>
          <p:cNvPr id="39938"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39939" name="Rectangle 3"/>
          <p:cNvSpPr>
            <a:spLocks noGrp="1" noChangeArrowheads="1"/>
          </p:cNvSpPr>
          <p:nvPr>
            <p:ph type="body" idx="1"/>
          </p:nvPr>
        </p:nvSpPr>
        <p:spPr>
          <a:ln cap="flat"/>
        </p:spPr>
        <p:txBody>
          <a:bodyPr/>
          <a:lstStyle/>
          <a:p>
            <a:endParaRPr lang="en-US" altLang="en-US" dirty="0"/>
          </a:p>
        </p:txBody>
      </p:sp>
    </p:spTree>
    <p:extLst>
      <p:ext uri="{BB962C8B-B14F-4D97-AF65-F5344CB8AC3E}">
        <p14:creationId xmlns:p14="http://schemas.microsoft.com/office/powerpoint/2010/main" val="2972096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A7699B01-DF66-4112-9C4E-285772C0636C}" type="slidenum">
              <a:rPr lang="en-US" altLang="en-US"/>
              <a:pPr/>
              <a:t>3</a:t>
            </a:fld>
            <a:endParaRPr lang="en-US" altLang="en-US"/>
          </a:p>
        </p:txBody>
      </p:sp>
      <p:sp>
        <p:nvSpPr>
          <p:cNvPr id="7170"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7171" name="Rectangle 3"/>
          <p:cNvSpPr>
            <a:spLocks noGrp="1" noChangeArrowheads="1"/>
          </p:cNvSpPr>
          <p:nvPr>
            <p:ph type="body" idx="1"/>
          </p:nvPr>
        </p:nvSpPr>
        <p:spPr>
          <a:ln cap="flat"/>
        </p:spPr>
        <p:txBody>
          <a:bodyPr/>
          <a:lstStyle/>
          <a:p>
            <a:r>
              <a:rPr lang="en-US" altLang="en-US" dirty="0"/>
              <a:t>Split this into two sections,</a:t>
            </a:r>
          </a:p>
          <a:p>
            <a:pPr marL="342900" indent="-342900">
              <a:buAutoNum type="arabicParenR"/>
            </a:pPr>
            <a:r>
              <a:rPr lang="en-US" altLang="en-US" dirty="0"/>
              <a:t>Defect analysis</a:t>
            </a:r>
          </a:p>
          <a:p>
            <a:pPr marL="342900" indent="-342900">
              <a:buAutoNum type="arabicParenR"/>
            </a:pPr>
            <a:r>
              <a:rPr lang="en-US" altLang="en-US" dirty="0"/>
              <a:t>Defect checklist</a:t>
            </a:r>
          </a:p>
        </p:txBody>
      </p:sp>
    </p:spTree>
    <p:extLst>
      <p:ext uri="{BB962C8B-B14F-4D97-AF65-F5344CB8AC3E}">
        <p14:creationId xmlns:p14="http://schemas.microsoft.com/office/powerpoint/2010/main" val="214772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ECC61629-0E10-47EB-8AED-7BBAC46C4F30}" type="slidenum">
              <a:rPr lang="en-US" altLang="en-US"/>
              <a:pPr/>
              <a:t>4</a:t>
            </a:fld>
            <a:endParaRPr lang="en-US" altLang="en-US"/>
          </a:p>
        </p:txBody>
      </p:sp>
      <p:sp>
        <p:nvSpPr>
          <p:cNvPr id="17410"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17411"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3205185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FDEDAEB3-4358-4691-A858-720C6A2F9B7B}" type="slidenum">
              <a:rPr lang="en-US" altLang="en-US"/>
              <a:pPr/>
              <a:t>5</a:t>
            </a:fld>
            <a:endParaRPr lang="en-US" altLang="en-US"/>
          </a:p>
        </p:txBody>
      </p:sp>
      <p:sp>
        <p:nvSpPr>
          <p:cNvPr id="19458"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19459"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3437961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AF3DB7AD-96F5-421B-ACB4-334DC3AFA32F}" type="slidenum">
              <a:rPr lang="en-US" altLang="en-US"/>
              <a:pPr/>
              <a:t>6</a:t>
            </a:fld>
            <a:endParaRPr lang="en-US" altLang="en-US"/>
          </a:p>
        </p:txBody>
      </p:sp>
      <p:sp>
        <p:nvSpPr>
          <p:cNvPr id="21506" name="Rectangle 2"/>
          <p:cNvSpPr>
            <a:spLocks noGrp="1" noChangeArrowheads="1"/>
          </p:cNvSpPr>
          <p:nvPr>
            <p:ph type="body" idx="1"/>
          </p:nvPr>
        </p:nvSpPr>
        <p:spPr>
          <a:ln cap="flat"/>
        </p:spPr>
        <p:txBody>
          <a:bodyPr/>
          <a:lstStyle/>
          <a:p>
            <a:endParaRPr lang="en-US" altLang="en-US"/>
          </a:p>
        </p:txBody>
      </p:sp>
      <p:sp>
        <p:nvSpPr>
          <p:cNvPr id="21507" name="Rectangle 3"/>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434628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269F2553-F439-495D-B65A-EB6467429981}" type="slidenum">
              <a:rPr lang="en-US" altLang="en-US"/>
              <a:pPr/>
              <a:t>7</a:t>
            </a:fld>
            <a:endParaRPr lang="en-US" altLang="en-US"/>
          </a:p>
        </p:txBody>
      </p:sp>
      <p:sp>
        <p:nvSpPr>
          <p:cNvPr id="23554"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23555"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3121709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911AD842-5D09-4976-BFF8-36397FB25BAE}" type="slidenum">
              <a:rPr lang="en-US" altLang="en-US"/>
              <a:pPr/>
              <a:t>8</a:t>
            </a:fld>
            <a:endParaRPr lang="en-US" altLang="en-US"/>
          </a:p>
        </p:txBody>
      </p:sp>
      <p:sp>
        <p:nvSpPr>
          <p:cNvPr id="25602"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25603"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3299400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6EEDB6D2-9267-41FF-B52E-21E569EEE0F7}" type="slidenum">
              <a:rPr lang="en-US" altLang="en-US"/>
              <a:pPr/>
              <a:t>9</a:t>
            </a:fld>
            <a:endParaRPr lang="en-US" altLang="en-US"/>
          </a:p>
        </p:txBody>
      </p:sp>
      <p:sp>
        <p:nvSpPr>
          <p:cNvPr id="27650"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27651"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629765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C03157D9-9409-4457-9507-3B6E3A3638B6}" type="slidenum">
              <a:rPr lang="en-US" altLang="en-US"/>
              <a:pPr/>
              <a:t>10</a:t>
            </a:fld>
            <a:endParaRPr lang="en-US" altLang="en-US"/>
          </a:p>
        </p:txBody>
      </p:sp>
      <p:sp>
        <p:nvSpPr>
          <p:cNvPr id="29698"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29699"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10762864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3400" y="1295400"/>
            <a:ext cx="4000500" cy="480060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86300" y="1295400"/>
            <a:ext cx="4000500" cy="480060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1091737"/>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90298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03511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63829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9428475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344662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4236098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337335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94227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55493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09665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7654305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9567941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1833971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595465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26142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Building a Checklist</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6" r:id="rId3"/>
    <p:sldLayoutId id="2147483727" r:id="rId4"/>
    <p:sldLayoutId id="2147483676" r:id="rId5"/>
    <p:sldLayoutId id="2147483662" r:id="rId6"/>
    <p:sldLayoutId id="2147483664" r:id="rId7"/>
    <p:sldLayoutId id="2147483672" r:id="rId8"/>
    <p:sldLayoutId id="2147483673" r:id="rId9"/>
    <p:sldLayoutId id="2147483674" r:id="rId10"/>
    <p:sldLayoutId id="2147483675" r:id="rId11"/>
    <p:sldLayoutId id="2147483728" r:id="rId12"/>
    <p:sldLayoutId id="2147483729" r:id="rId13"/>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Building a Checklist</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5531097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a:t>
            </a:r>
            <a:r>
              <a:rPr lang="en-US"/>
              <a:t>for </a:t>
            </a:r>
            <a:br>
              <a:rPr lang="en-US"/>
            </a:br>
            <a:r>
              <a:rPr lang="en-US"/>
              <a:t>Software </a:t>
            </a:r>
            <a:r>
              <a:rPr lang="en-US" dirty="0"/>
              <a:t>Engineering</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solidFill>
                  <a:srgbClr val="000000"/>
                </a:solidFill>
              </a:rPr>
              <a:t>Workshop – Building a Checklist for </a:t>
            </a:r>
            <a:br>
              <a:rPr lang="en-US" dirty="0">
                <a:solidFill>
                  <a:srgbClr val="000000"/>
                </a:solidFill>
              </a:rPr>
            </a:br>
            <a:r>
              <a:rPr lang="en-US" dirty="0">
                <a:solidFill>
                  <a:srgbClr val="000000"/>
                </a:solidFill>
              </a:rPr>
              <a:t>Code Review</a:t>
            </a:r>
          </a:p>
        </p:txBody>
      </p:sp>
    </p:spTree>
    <p:extLst>
      <p:ext uri="{BB962C8B-B14F-4D97-AF65-F5344CB8AC3E}">
        <p14:creationId xmlns:p14="http://schemas.microsoft.com/office/powerpoint/2010/main" val="1372600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noFill/>
          <a:ln/>
        </p:spPr>
        <p:txBody>
          <a:bodyPr/>
          <a:lstStyle/>
          <a:p>
            <a:r>
              <a:rPr lang="en-US" altLang="en-US"/>
              <a:t>Devising Checks -2</a:t>
            </a:r>
          </a:p>
        </p:txBody>
      </p:sp>
      <p:sp>
        <p:nvSpPr>
          <p:cNvPr id="28675" name="Rectangle 3"/>
          <p:cNvSpPr>
            <a:spLocks noGrp="1" noChangeArrowheads="1"/>
          </p:cNvSpPr>
          <p:nvPr>
            <p:ph type="body" idx="1"/>
          </p:nvPr>
        </p:nvSpPr>
        <p:spPr>
          <a:noFill/>
          <a:ln/>
        </p:spPr>
        <p:txBody>
          <a:bodyPr/>
          <a:lstStyle/>
          <a:p>
            <a:r>
              <a:rPr lang="en-US" altLang="en-US" dirty="0"/>
              <a:t>For example, if you often forget to include semicolons at the end of statements, then devise a checklist item for this defect.</a:t>
            </a:r>
          </a:p>
          <a:p>
            <a:endParaRPr lang="en-US" altLang="en-US" dirty="0"/>
          </a:p>
          <a:p>
            <a:endParaRPr lang="en-US" altLang="en-US" dirty="0"/>
          </a:p>
          <a:p>
            <a:endParaRPr lang="en-US" altLang="en-US" dirty="0"/>
          </a:p>
          <a:p>
            <a:endParaRPr lang="en-US" altLang="en-US" dirty="0"/>
          </a:p>
          <a:p>
            <a:r>
              <a:rPr lang="en-US" altLang="en-US" dirty="0"/>
              <a:t>Checklist items should have a small, easily tested scope that can be quickly and accurately checked.</a:t>
            </a:r>
          </a:p>
        </p:txBody>
      </p:sp>
      <p:sp>
        <p:nvSpPr>
          <p:cNvPr id="28676" name="Rectangle 4"/>
          <p:cNvSpPr>
            <a:spLocks noChangeArrowheads="1"/>
          </p:cNvSpPr>
          <p:nvPr/>
        </p:nvSpPr>
        <p:spPr bwMode="auto">
          <a:xfrm>
            <a:off x="1171576" y="2690384"/>
            <a:ext cx="4628557" cy="420236"/>
          </a:xfrm>
          <a:prstGeom prst="rect">
            <a:avLst/>
          </a:prstGeom>
          <a:solidFill>
            <a:schemeClr val="bg1"/>
          </a:solidFill>
          <a:ln w="25400">
            <a:solidFill>
              <a:schemeClr val="bg1"/>
            </a:solidFill>
            <a:miter lim="800000"/>
            <a:headEnd/>
            <a:tailEnd/>
          </a:ln>
          <a:effectLst/>
          <a:extLst/>
        </p:spPr>
        <p:txBody>
          <a:bodyPr wrap="none" lIns="92066" tIns="46034" rIns="92066" bIns="46034">
            <a:spAutoFit/>
          </a:bodyPr>
          <a:lstStyle/>
          <a:p>
            <a:pPr eaLnBrk="0" hangingPunct="0">
              <a:lnSpc>
                <a:spcPct val="90000"/>
              </a:lnSpc>
            </a:pPr>
            <a:r>
              <a:rPr lang="en-US" altLang="en-US" sz="2363" dirty="0"/>
              <a:t>All statements end with a semicolon</a:t>
            </a:r>
          </a:p>
        </p:txBody>
      </p:sp>
      <p:sp>
        <p:nvSpPr>
          <p:cNvPr id="28677" name="Rectangle 5"/>
          <p:cNvSpPr>
            <a:spLocks noChangeArrowheads="1"/>
          </p:cNvSpPr>
          <p:nvPr/>
        </p:nvSpPr>
        <p:spPr bwMode="auto">
          <a:xfrm>
            <a:off x="6696075" y="2690384"/>
            <a:ext cx="424778" cy="420236"/>
          </a:xfrm>
          <a:prstGeom prst="rect">
            <a:avLst/>
          </a:prstGeom>
          <a:solidFill>
            <a:schemeClr val="bg1"/>
          </a:solidFill>
          <a:ln w="25400">
            <a:solidFill>
              <a:schemeClr val="bg1"/>
            </a:solidFill>
            <a:miter lim="800000"/>
            <a:headEnd/>
            <a:tailEnd/>
          </a:ln>
          <a:effectLst/>
          <a:extLst/>
        </p:spPr>
        <p:txBody>
          <a:bodyPr wrap="none" lIns="92066" tIns="46034" rIns="92066" bIns="46034">
            <a:spAutoFit/>
          </a:bodyPr>
          <a:lstStyle/>
          <a:p>
            <a:pPr eaLnBrk="0" hangingPunct="0">
              <a:lnSpc>
                <a:spcPct val="90000"/>
              </a:lnSpc>
            </a:pPr>
            <a:r>
              <a:rPr lang="en-US" altLang="en-US" sz="2363">
                <a:latin typeface="Wingdings" pitchFamily="2" charset="2"/>
              </a:rPr>
              <a:t>ü</a:t>
            </a:r>
          </a:p>
        </p:txBody>
      </p:sp>
    </p:spTree>
    <p:extLst>
      <p:ext uri="{BB962C8B-B14F-4D97-AF65-F5344CB8AC3E}">
        <p14:creationId xmlns:p14="http://schemas.microsoft.com/office/powerpoint/2010/main" val="40282374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noFill/>
          <a:ln/>
        </p:spPr>
        <p:txBody>
          <a:bodyPr/>
          <a:lstStyle/>
          <a:p>
            <a:r>
              <a:rPr lang="en-US" altLang="en-US"/>
              <a:t>Organizing Checklist Items</a:t>
            </a:r>
          </a:p>
        </p:txBody>
      </p:sp>
      <p:sp>
        <p:nvSpPr>
          <p:cNvPr id="30723" name="Rectangle 3"/>
          <p:cNvSpPr>
            <a:spLocks noGrp="1" noChangeArrowheads="1"/>
          </p:cNvSpPr>
          <p:nvPr>
            <p:ph type="body" idx="1"/>
          </p:nvPr>
        </p:nvSpPr>
        <p:spPr>
          <a:noFill/>
          <a:ln/>
        </p:spPr>
        <p:txBody>
          <a:bodyPr/>
          <a:lstStyle/>
          <a:p>
            <a:r>
              <a:rPr lang="en-US" altLang="en-US" dirty="0"/>
              <a:t>The final step in building checklists is to organize your checklist items into categories.</a:t>
            </a:r>
          </a:p>
          <a:p>
            <a:endParaRPr lang="en-US" altLang="en-US" dirty="0"/>
          </a:p>
          <a:p>
            <a:r>
              <a:rPr lang="en-US" altLang="en-US" dirty="0"/>
              <a:t>In selecting categories, consider the following:</a:t>
            </a:r>
          </a:p>
          <a:p>
            <a:pPr lvl="1"/>
            <a:r>
              <a:rPr lang="en-US" altLang="en-US" dirty="0"/>
              <a:t>Merge similar items into one category.</a:t>
            </a:r>
          </a:p>
          <a:p>
            <a:pPr lvl="1"/>
            <a:r>
              <a:rPr lang="en-US" altLang="en-US" dirty="0"/>
              <a:t>Order categories to support your review strategy and process.</a:t>
            </a:r>
          </a:p>
          <a:p>
            <a:endParaRPr lang="en-US" altLang="en-US" dirty="0"/>
          </a:p>
          <a:p>
            <a:r>
              <a:rPr lang="en-US" altLang="en-US" dirty="0"/>
              <a:t>The example design review and code review checklists illustrate one possible organization that you might use.</a:t>
            </a:r>
          </a:p>
          <a:p>
            <a:endParaRPr lang="en-US" altLang="en-US" dirty="0"/>
          </a:p>
        </p:txBody>
      </p:sp>
    </p:spTree>
    <p:extLst>
      <p:ext uri="{BB962C8B-B14F-4D97-AF65-F5344CB8AC3E}">
        <p14:creationId xmlns:p14="http://schemas.microsoft.com/office/powerpoint/2010/main" val="50071409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a:ln/>
        </p:spPr>
        <p:txBody>
          <a:bodyPr/>
          <a:lstStyle/>
          <a:p>
            <a:pPr eaLnBrk="0" hangingPunct="0"/>
            <a:r>
              <a:rPr lang="en-US" altLang="en-US"/>
              <a:t>Code Review Checklist</a:t>
            </a:r>
          </a:p>
        </p:txBody>
      </p:sp>
      <p:sp>
        <p:nvSpPr>
          <p:cNvPr id="34819" name="Rectangle 3"/>
          <p:cNvSpPr>
            <a:spLocks noGrp="1" noChangeArrowheads="1"/>
          </p:cNvSpPr>
          <p:nvPr>
            <p:ph type="body" idx="1"/>
          </p:nvPr>
        </p:nvSpPr>
        <p:spPr>
          <a:xfrm>
            <a:off x="390525" y="1308100"/>
            <a:ext cx="4051301" cy="4711700"/>
          </a:xfrm>
          <a:noFill/>
          <a:ln/>
        </p:spPr>
        <p:txBody>
          <a:bodyPr>
            <a:normAutofit fontScale="92500" lnSpcReduction="20000"/>
          </a:bodyPr>
          <a:lstStyle/>
          <a:p>
            <a:pPr eaLnBrk="0" hangingPunct="0"/>
            <a:r>
              <a:rPr lang="en-US" altLang="en-US" sz="2025" dirty="0"/>
              <a:t>Table C57 is an example code review checklist for C++.</a:t>
            </a:r>
          </a:p>
          <a:p>
            <a:pPr eaLnBrk="0" hangingPunct="0"/>
            <a:r>
              <a:rPr lang="en-US" altLang="en-US" sz="2025" dirty="0"/>
              <a:t>Items include</a:t>
            </a:r>
          </a:p>
          <a:p>
            <a:pPr marL="404773" lvl="1" indent="-161909" eaLnBrk="0" hangingPunct="0"/>
            <a:r>
              <a:rPr lang="en-US" altLang="en-US" sz="2025" dirty="0"/>
              <a:t>completeness</a:t>
            </a:r>
          </a:p>
          <a:p>
            <a:pPr marL="404773" lvl="1" indent="-161909" eaLnBrk="0" hangingPunct="0"/>
            <a:r>
              <a:rPr lang="en-US" altLang="en-US" sz="2025" dirty="0"/>
              <a:t>includes</a:t>
            </a:r>
          </a:p>
          <a:p>
            <a:pPr marL="404773" lvl="1" indent="-161909" eaLnBrk="0" hangingPunct="0"/>
            <a:r>
              <a:rPr lang="en-US" altLang="en-US" sz="2025" dirty="0"/>
              <a:t>initialization</a:t>
            </a:r>
          </a:p>
          <a:p>
            <a:pPr marL="404773" lvl="1" indent="-161909" eaLnBrk="0" hangingPunct="0"/>
            <a:r>
              <a:rPr lang="en-US" altLang="en-US" sz="2025" dirty="0"/>
              <a:t>calls</a:t>
            </a:r>
          </a:p>
          <a:p>
            <a:pPr marL="404773" lvl="1" indent="-161909" eaLnBrk="0" hangingPunct="0"/>
            <a:r>
              <a:rPr lang="en-US" altLang="en-US" sz="2025" dirty="0"/>
              <a:t>names</a:t>
            </a:r>
          </a:p>
          <a:p>
            <a:pPr marL="404773" lvl="1" indent="-161909" eaLnBrk="0" hangingPunct="0"/>
            <a:r>
              <a:rPr lang="en-US" altLang="en-US" sz="2025" dirty="0"/>
              <a:t>strings</a:t>
            </a:r>
          </a:p>
          <a:p>
            <a:pPr marL="404773" lvl="1" indent="-161909" eaLnBrk="0" hangingPunct="0"/>
            <a:r>
              <a:rPr lang="en-US" altLang="en-US" sz="2025" dirty="0"/>
              <a:t>pointers</a:t>
            </a:r>
          </a:p>
          <a:p>
            <a:pPr marL="404773" lvl="1" indent="-161909" eaLnBrk="0" hangingPunct="0"/>
            <a:r>
              <a:rPr lang="en-US" altLang="en-US" sz="2025" dirty="0"/>
              <a:t>output format</a:t>
            </a:r>
          </a:p>
          <a:p>
            <a:pPr marL="404773" lvl="1" indent="-161909" eaLnBrk="0" hangingPunct="0"/>
            <a:r>
              <a:rPr lang="en-US" altLang="en-US" sz="2025" dirty="0"/>
              <a:t>{} pairs</a:t>
            </a:r>
          </a:p>
          <a:p>
            <a:pPr marL="404773" lvl="1" indent="-161909" eaLnBrk="0" hangingPunct="0"/>
            <a:r>
              <a:rPr lang="en-US" altLang="en-US" sz="2025" dirty="0"/>
              <a:t>logic operators</a:t>
            </a:r>
          </a:p>
          <a:p>
            <a:pPr marL="404773" lvl="1" indent="-161909" eaLnBrk="0" hangingPunct="0"/>
            <a:r>
              <a:rPr lang="en-US" altLang="en-US" sz="2025" dirty="0"/>
              <a:t>line-by-line check</a:t>
            </a:r>
          </a:p>
          <a:p>
            <a:pPr marL="404773" lvl="1" indent="-161909" eaLnBrk="0" hangingPunct="0"/>
            <a:r>
              <a:rPr lang="en-US" altLang="en-US" sz="2025" dirty="0"/>
              <a:t>standards</a:t>
            </a:r>
          </a:p>
          <a:p>
            <a:pPr marL="404773" lvl="1" indent="-161909" eaLnBrk="0" hangingPunct="0"/>
            <a:r>
              <a:rPr lang="en-US" altLang="en-US" sz="2025" dirty="0"/>
              <a:t>file open and close</a:t>
            </a:r>
          </a:p>
        </p:txBody>
      </p:sp>
      <p:graphicFrame>
        <p:nvGraphicFramePr>
          <p:cNvPr id="34820" name="Object 4"/>
          <p:cNvGraphicFramePr>
            <a:graphicFrameLocks/>
          </p:cNvGraphicFramePr>
          <p:nvPr>
            <p:extLst>
              <p:ext uri="{D42A27DB-BD31-4B8C-83A1-F6EECF244321}">
                <p14:modId xmlns:p14="http://schemas.microsoft.com/office/powerpoint/2010/main" val="198913097"/>
              </p:ext>
            </p:extLst>
          </p:nvPr>
        </p:nvGraphicFramePr>
        <p:xfrm>
          <a:off x="5000625" y="1162050"/>
          <a:ext cx="3835400" cy="5175250"/>
        </p:xfrm>
        <a:graphic>
          <a:graphicData uri="http://schemas.openxmlformats.org/presentationml/2006/ole">
            <mc:AlternateContent xmlns:mc="http://schemas.openxmlformats.org/markup-compatibility/2006">
              <mc:Choice xmlns:v="urn:schemas-microsoft-com:vml" Requires="v">
                <p:oleObj spid="_x0000_s1033" name="Document" r:id="rId4" imgW="3835080" imgH="5175000" progId="Word.Document.8">
                  <p:embed/>
                </p:oleObj>
              </mc:Choice>
              <mc:Fallback>
                <p:oleObj name="Document" r:id="rId4" imgW="3835080" imgH="5175000" progId="Word.Documen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0625" y="1162050"/>
                        <a:ext cx="3835400" cy="517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0378581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noFill/>
          <a:ln/>
        </p:spPr>
        <p:txBody>
          <a:bodyPr/>
          <a:lstStyle/>
          <a:p>
            <a:r>
              <a:rPr lang="en-US" altLang="en-US"/>
              <a:t>Notes About the Examples</a:t>
            </a:r>
          </a:p>
        </p:txBody>
      </p:sp>
      <p:sp>
        <p:nvSpPr>
          <p:cNvPr id="36867" name="Rectangle 3"/>
          <p:cNvSpPr>
            <a:spLocks noGrp="1" noChangeArrowheads="1"/>
          </p:cNvSpPr>
          <p:nvPr>
            <p:ph type="body" idx="1"/>
          </p:nvPr>
        </p:nvSpPr>
        <p:spPr>
          <a:noFill/>
          <a:ln/>
        </p:spPr>
        <p:txBody>
          <a:bodyPr/>
          <a:lstStyle/>
          <a:p>
            <a:r>
              <a:rPr lang="en-US" altLang="en-US" dirty="0"/>
              <a:t>These checklists are examples; therefore, they should be tailored to your preferences.</a:t>
            </a:r>
          </a:p>
          <a:p>
            <a:endParaRPr lang="en-US" altLang="en-US" dirty="0"/>
          </a:p>
          <a:p>
            <a:r>
              <a:rPr lang="en-US" altLang="en-US" dirty="0"/>
              <a:t>If you have an existing organization standard, consider using it as a starting point for your personal design and code review checklists.</a:t>
            </a:r>
          </a:p>
        </p:txBody>
      </p:sp>
    </p:spTree>
    <p:extLst>
      <p:ext uri="{BB962C8B-B14F-4D97-AF65-F5344CB8AC3E}">
        <p14:creationId xmlns:p14="http://schemas.microsoft.com/office/powerpoint/2010/main" val="43692667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noFill/>
          <a:ln/>
        </p:spPr>
        <p:txBody>
          <a:bodyPr/>
          <a:lstStyle/>
          <a:p>
            <a:r>
              <a:rPr lang="en-US" altLang="en-US" dirty="0"/>
              <a:t>Using the Checklist</a:t>
            </a:r>
          </a:p>
        </p:txBody>
      </p:sp>
      <p:sp>
        <p:nvSpPr>
          <p:cNvPr id="64515" name="Rectangle 3"/>
          <p:cNvSpPr>
            <a:spLocks noGrp="1" noChangeArrowheads="1"/>
          </p:cNvSpPr>
          <p:nvPr>
            <p:ph type="body" idx="1"/>
          </p:nvPr>
        </p:nvSpPr>
        <p:spPr>
          <a:noFill/>
          <a:ln/>
        </p:spPr>
        <p:txBody>
          <a:bodyPr/>
          <a:lstStyle/>
          <a:p>
            <a:r>
              <a:rPr lang="en-US" altLang="en-US" dirty="0"/>
              <a:t>When performing precise tasks, it is difficult to do more than one thing well at a time.</a:t>
            </a:r>
          </a:p>
          <a:p>
            <a:endParaRPr lang="en-US" altLang="en-US" dirty="0"/>
          </a:p>
          <a:p>
            <a:r>
              <a:rPr lang="en-US" altLang="en-US" dirty="0"/>
              <a:t>The checklist defines the review steps in the order suggested for performing them.</a:t>
            </a:r>
          </a:p>
          <a:p>
            <a:endParaRPr lang="en-US" altLang="en-US" dirty="0"/>
          </a:p>
          <a:p>
            <a:r>
              <a:rPr lang="en-US" altLang="en-US" dirty="0"/>
              <a:t>By checking off each item, you are more likely to perform it properly.</a:t>
            </a:r>
          </a:p>
          <a:p>
            <a:endParaRPr lang="en-US" altLang="en-US" dirty="0"/>
          </a:p>
          <a:p>
            <a:r>
              <a:rPr lang="en-US" altLang="en-US" dirty="0"/>
              <a:t>Establish a personal checklist that is customized to your defect experience.</a:t>
            </a:r>
          </a:p>
        </p:txBody>
      </p:sp>
    </p:spTree>
    <p:extLst>
      <p:ext uri="{BB962C8B-B14F-4D97-AF65-F5344CB8AC3E}">
        <p14:creationId xmlns:p14="http://schemas.microsoft.com/office/powerpoint/2010/main" val="27703727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noFill/>
          <a:ln/>
        </p:spPr>
        <p:txBody>
          <a:bodyPr/>
          <a:lstStyle/>
          <a:p>
            <a:r>
              <a:rPr lang="en-US" altLang="en-US"/>
              <a:t>Checklist Assignment</a:t>
            </a:r>
          </a:p>
        </p:txBody>
      </p:sp>
      <p:sp>
        <p:nvSpPr>
          <p:cNvPr id="38915" name="Rectangle 3"/>
          <p:cNvSpPr>
            <a:spLocks noGrp="1" noChangeArrowheads="1"/>
          </p:cNvSpPr>
          <p:nvPr>
            <p:ph type="body" idx="1"/>
          </p:nvPr>
        </p:nvSpPr>
        <p:spPr>
          <a:noFill/>
          <a:ln/>
        </p:spPr>
        <p:txBody>
          <a:bodyPr/>
          <a:lstStyle/>
          <a:p>
            <a:r>
              <a:rPr lang="en-US" altLang="en-US" dirty="0"/>
              <a:t>Produce, document, and submit your code review checklists.</a:t>
            </a:r>
          </a:p>
          <a:p>
            <a:endParaRPr lang="en-US" altLang="en-US" dirty="0"/>
          </a:p>
          <a:p>
            <a:r>
              <a:rPr lang="en-US" altLang="en-US" dirty="0"/>
              <a:t>The checklists should be tailored for the</a:t>
            </a:r>
          </a:p>
          <a:p>
            <a:pPr lvl="1"/>
            <a:r>
              <a:rPr lang="en-US" altLang="en-US" dirty="0"/>
              <a:t>programming language that you use</a:t>
            </a:r>
          </a:p>
          <a:p>
            <a:pPr lvl="1"/>
            <a:r>
              <a:rPr lang="en-US" altLang="en-US" dirty="0"/>
              <a:t>types of defects you inject </a:t>
            </a:r>
          </a:p>
          <a:p>
            <a:endParaRPr lang="en-US" altLang="en-US" dirty="0"/>
          </a:p>
          <a:p>
            <a:endParaRPr lang="en-US" altLang="en-US" dirty="0"/>
          </a:p>
        </p:txBody>
      </p:sp>
    </p:spTree>
    <p:extLst>
      <p:ext uri="{BB962C8B-B14F-4D97-AF65-F5344CB8AC3E}">
        <p14:creationId xmlns:p14="http://schemas.microsoft.com/office/powerpoint/2010/main" val="425283056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p:spPr>
        <p:txBody>
          <a:bodyPr/>
          <a:lstStyle/>
          <a:p>
            <a:r>
              <a:rPr lang="en-US" altLang="en-US"/>
              <a:t>Workshop Objectives</a:t>
            </a:r>
          </a:p>
        </p:txBody>
      </p:sp>
      <p:sp>
        <p:nvSpPr>
          <p:cNvPr id="6147" name="Rectangle 3"/>
          <p:cNvSpPr>
            <a:spLocks noGrp="1" noChangeArrowheads="1"/>
          </p:cNvSpPr>
          <p:nvPr>
            <p:ph type="body" idx="1"/>
          </p:nvPr>
        </p:nvSpPr>
        <p:spPr>
          <a:noFill/>
          <a:ln/>
        </p:spPr>
        <p:txBody>
          <a:bodyPr/>
          <a:lstStyle/>
          <a:p>
            <a:r>
              <a:rPr lang="en-US" altLang="en-US" dirty="0"/>
              <a:t>After this workshop, you will be able to develop your own code review checklists.</a:t>
            </a:r>
          </a:p>
          <a:p>
            <a:endParaRPr lang="en-US" altLang="en-US" dirty="0"/>
          </a:p>
        </p:txBody>
      </p:sp>
    </p:spTree>
    <p:extLst>
      <p:ext uri="{BB962C8B-B14F-4D97-AF65-F5344CB8AC3E}">
        <p14:creationId xmlns:p14="http://schemas.microsoft.com/office/powerpoint/2010/main" val="145563755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a:lstStyle/>
          <a:p>
            <a:r>
              <a:rPr lang="en-US" altLang="en-US"/>
              <a:t>Building Review Checklists -1</a:t>
            </a:r>
          </a:p>
        </p:txBody>
      </p:sp>
      <p:sp>
        <p:nvSpPr>
          <p:cNvPr id="16387" name="Rectangle 3"/>
          <p:cNvSpPr>
            <a:spLocks noGrp="1" noChangeArrowheads="1"/>
          </p:cNvSpPr>
          <p:nvPr>
            <p:ph type="body" idx="1"/>
          </p:nvPr>
        </p:nvSpPr>
        <p:spPr>
          <a:noFill/>
          <a:ln/>
        </p:spPr>
        <p:txBody>
          <a:bodyPr/>
          <a:lstStyle/>
          <a:p>
            <a:r>
              <a:rPr lang="en-US" altLang="en-US" dirty="0"/>
              <a:t>In constructing review checklists, your objective is to identify and devise checks for the specific types of defects that you make.</a:t>
            </a:r>
          </a:p>
          <a:p>
            <a:endParaRPr lang="en-US" altLang="en-US" dirty="0"/>
          </a:p>
          <a:p>
            <a:r>
              <a:rPr lang="en-US" altLang="en-US" dirty="0"/>
              <a:t>To build and improve your review checklists, you will need</a:t>
            </a:r>
          </a:p>
          <a:p>
            <a:pPr lvl="1"/>
            <a:r>
              <a:rPr lang="en-US" altLang="en-US" dirty="0"/>
              <a:t>a documented review process</a:t>
            </a:r>
          </a:p>
          <a:p>
            <a:pPr lvl="1"/>
            <a:r>
              <a:rPr lang="en-US" altLang="en-US" dirty="0"/>
              <a:t>defect data on the errors you make</a:t>
            </a:r>
          </a:p>
          <a:p>
            <a:pPr lvl="1"/>
            <a:r>
              <a:rPr lang="en-US" altLang="en-US" dirty="0"/>
              <a:t>data on the review process</a:t>
            </a:r>
          </a:p>
          <a:p>
            <a:endParaRPr lang="en-US" altLang="en-US" dirty="0"/>
          </a:p>
          <a:p>
            <a:r>
              <a:rPr lang="en-US" altLang="en-US" dirty="0"/>
              <a:t>These data can be derived from PSP defect logs and project plan summaries.</a:t>
            </a:r>
          </a:p>
        </p:txBody>
      </p:sp>
    </p:spTree>
    <p:extLst>
      <p:ext uri="{BB962C8B-B14F-4D97-AF65-F5344CB8AC3E}">
        <p14:creationId xmlns:p14="http://schemas.microsoft.com/office/powerpoint/2010/main" val="284260719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a:ln/>
        </p:spPr>
        <p:txBody>
          <a:bodyPr/>
          <a:lstStyle/>
          <a:p>
            <a:r>
              <a:rPr lang="en-US" altLang="en-US"/>
              <a:t>Building Review Checklists -2</a:t>
            </a:r>
          </a:p>
        </p:txBody>
      </p:sp>
      <p:sp>
        <p:nvSpPr>
          <p:cNvPr id="18435" name="Rectangle 3"/>
          <p:cNvSpPr>
            <a:spLocks noGrp="1" noChangeArrowheads="1"/>
          </p:cNvSpPr>
          <p:nvPr>
            <p:ph type="body" idx="1"/>
          </p:nvPr>
        </p:nvSpPr>
        <p:spPr>
          <a:noFill/>
          <a:ln/>
        </p:spPr>
        <p:txBody>
          <a:bodyPr/>
          <a:lstStyle/>
          <a:p>
            <a:r>
              <a:rPr lang="en-US" altLang="en-US"/>
              <a:t>The steps in constructing a review checklist are</a:t>
            </a:r>
          </a:p>
          <a:p>
            <a:pPr lvl="1"/>
            <a:r>
              <a:rPr lang="en-US" altLang="en-US"/>
              <a:t>analyze defect data to identify opportunities and priorities</a:t>
            </a:r>
          </a:p>
          <a:p>
            <a:pPr lvl="1"/>
            <a:r>
              <a:rPr lang="en-US" altLang="en-US"/>
              <a:t>devise checks for the defects you make</a:t>
            </a:r>
          </a:p>
          <a:p>
            <a:pPr lvl="1"/>
            <a:r>
              <a:rPr lang="en-US" altLang="en-US"/>
              <a:t>organize checks to support the review process</a:t>
            </a:r>
          </a:p>
        </p:txBody>
      </p:sp>
    </p:spTree>
    <p:extLst>
      <p:ext uri="{BB962C8B-B14F-4D97-AF65-F5344CB8AC3E}">
        <p14:creationId xmlns:p14="http://schemas.microsoft.com/office/powerpoint/2010/main" val="79442921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noFill/>
          <a:ln/>
        </p:spPr>
        <p:txBody>
          <a:bodyPr/>
          <a:lstStyle/>
          <a:p>
            <a:r>
              <a:rPr lang="en-US" altLang="en-US"/>
              <a:t>Analyzing Defect Data -1</a:t>
            </a:r>
          </a:p>
        </p:txBody>
      </p:sp>
      <p:sp>
        <p:nvSpPr>
          <p:cNvPr id="20483" name="Rectangle 3"/>
          <p:cNvSpPr>
            <a:spLocks noGrp="1" noChangeArrowheads="1"/>
          </p:cNvSpPr>
          <p:nvPr>
            <p:ph type="body" idx="1"/>
          </p:nvPr>
        </p:nvSpPr>
        <p:spPr>
          <a:xfrm>
            <a:off x="381000" y="1285874"/>
            <a:ext cx="8343900" cy="5022561"/>
          </a:xfrm>
          <a:noFill/>
          <a:ln/>
        </p:spPr>
        <p:txBody>
          <a:bodyPr>
            <a:normAutofit lnSpcReduction="10000"/>
          </a:bodyPr>
          <a:lstStyle/>
          <a:p>
            <a:pPr>
              <a:lnSpc>
                <a:spcPct val="110000"/>
              </a:lnSpc>
            </a:pPr>
            <a:r>
              <a:rPr lang="en-US" altLang="en-US" dirty="0"/>
              <a:t>To ensure that your reviews provide the most benefit, your checklists should focus on defects that</a:t>
            </a:r>
          </a:p>
          <a:p>
            <a:pPr lvl="1">
              <a:lnSpc>
                <a:spcPct val="110000"/>
              </a:lnSpc>
            </a:pPr>
            <a:r>
              <a:rPr lang="en-US" altLang="en-US" dirty="0"/>
              <a:t>give you the most trouble</a:t>
            </a:r>
          </a:p>
          <a:p>
            <a:pPr lvl="1">
              <a:lnSpc>
                <a:spcPct val="110000"/>
              </a:lnSpc>
            </a:pPr>
            <a:r>
              <a:rPr lang="en-US" altLang="en-US" dirty="0"/>
              <a:t>provide the most leverage</a:t>
            </a:r>
          </a:p>
          <a:p>
            <a:pPr>
              <a:lnSpc>
                <a:spcPct val="110000"/>
              </a:lnSpc>
            </a:pPr>
            <a:endParaRPr lang="en-US" altLang="en-US" dirty="0"/>
          </a:p>
          <a:p>
            <a:pPr>
              <a:lnSpc>
                <a:spcPct val="110000"/>
              </a:lnSpc>
            </a:pPr>
            <a:r>
              <a:rPr lang="en-US" altLang="en-US" dirty="0"/>
              <a:t>A Pareto distribution will help you establish priorities. Create distributions for</a:t>
            </a:r>
          </a:p>
          <a:p>
            <a:pPr lvl="1">
              <a:lnSpc>
                <a:spcPct val="110000"/>
              </a:lnSpc>
            </a:pPr>
            <a:r>
              <a:rPr lang="en-US" altLang="en-US" dirty="0"/>
              <a:t>defect frequency by category</a:t>
            </a:r>
          </a:p>
          <a:p>
            <a:pPr lvl="1">
              <a:lnSpc>
                <a:spcPct val="110000"/>
              </a:lnSpc>
            </a:pPr>
            <a:r>
              <a:rPr lang="en-US" altLang="en-US" dirty="0"/>
              <a:t>defect cost by category</a:t>
            </a:r>
          </a:p>
          <a:p>
            <a:pPr>
              <a:lnSpc>
                <a:spcPct val="110000"/>
              </a:lnSpc>
            </a:pPr>
            <a:endParaRPr lang="en-US" altLang="en-US" dirty="0"/>
          </a:p>
          <a:p>
            <a:pPr>
              <a:lnSpc>
                <a:spcPct val="110000"/>
              </a:lnSpc>
            </a:pPr>
            <a:r>
              <a:rPr lang="en-US" altLang="en-US" dirty="0"/>
              <a:t>Appendix A12 of </a:t>
            </a:r>
            <a:r>
              <a:rPr lang="en-US" altLang="en-US" i="1" dirty="0"/>
              <a:t>A Discipline for Software Engineering </a:t>
            </a:r>
            <a:r>
              <a:rPr lang="en-US" altLang="en-US" dirty="0"/>
              <a:t>describes the procedure for constructing a Pareto distribution.  </a:t>
            </a:r>
          </a:p>
        </p:txBody>
      </p:sp>
    </p:spTree>
    <p:extLst>
      <p:ext uri="{BB962C8B-B14F-4D97-AF65-F5344CB8AC3E}">
        <p14:creationId xmlns:p14="http://schemas.microsoft.com/office/powerpoint/2010/main" val="54395140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a:ln/>
        </p:spPr>
        <p:txBody>
          <a:bodyPr/>
          <a:lstStyle/>
          <a:p>
            <a:r>
              <a:rPr lang="en-US" altLang="en-US" dirty="0"/>
              <a:t>Analyzing Defect Data -2</a:t>
            </a:r>
          </a:p>
        </p:txBody>
      </p:sp>
      <p:sp>
        <p:nvSpPr>
          <p:cNvPr id="22531" name="Rectangle 3"/>
          <p:cNvSpPr>
            <a:spLocks noGrp="1" noChangeArrowheads="1"/>
          </p:cNvSpPr>
          <p:nvPr>
            <p:ph type="body" idx="1"/>
          </p:nvPr>
        </p:nvSpPr>
        <p:spPr>
          <a:noFill/>
          <a:ln/>
        </p:spPr>
        <p:txBody>
          <a:bodyPr/>
          <a:lstStyle/>
          <a:p>
            <a:r>
              <a:rPr lang="en-US" altLang="en-US" dirty="0"/>
              <a:t>As you gather more data on defects, it may be necessary to create defect subcategories to complete your analysis.</a:t>
            </a:r>
          </a:p>
          <a:p>
            <a:endParaRPr lang="en-US" altLang="en-US" dirty="0"/>
          </a:p>
          <a:p>
            <a:r>
              <a:rPr lang="en-US" altLang="en-US" dirty="0"/>
              <a:t>For example, if 80% of your defects are of one type (say, Type 20), subcategories of Type 20 may be needed.</a:t>
            </a:r>
          </a:p>
          <a:p>
            <a:r>
              <a:rPr lang="en-US" altLang="en-US" dirty="0"/>
              <a:t>  </a:t>
            </a:r>
          </a:p>
          <a:p>
            <a:r>
              <a:rPr lang="en-US" altLang="en-US" dirty="0"/>
              <a:t>An example subcategorization is shown in Table 8.10.</a:t>
            </a:r>
          </a:p>
        </p:txBody>
      </p:sp>
    </p:spTree>
    <p:extLst>
      <p:ext uri="{BB962C8B-B14F-4D97-AF65-F5344CB8AC3E}">
        <p14:creationId xmlns:p14="http://schemas.microsoft.com/office/powerpoint/2010/main" val="225933930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ln/>
        </p:spPr>
        <p:txBody>
          <a:bodyPr/>
          <a:lstStyle/>
          <a:p>
            <a:r>
              <a:rPr lang="en-US" altLang="en-US"/>
              <a:t>Analyzing Defect Data -3</a:t>
            </a:r>
          </a:p>
        </p:txBody>
      </p:sp>
      <p:sp>
        <p:nvSpPr>
          <p:cNvPr id="24579" name="Rectangle 3"/>
          <p:cNvSpPr>
            <a:spLocks noGrp="1" noChangeArrowheads="1"/>
          </p:cNvSpPr>
          <p:nvPr>
            <p:ph type="body" idx="1"/>
          </p:nvPr>
        </p:nvSpPr>
        <p:spPr>
          <a:noFill/>
          <a:ln/>
        </p:spPr>
        <p:txBody>
          <a:bodyPr/>
          <a:lstStyle/>
          <a:p>
            <a:r>
              <a:rPr lang="en-US" altLang="en-US" dirty="0"/>
              <a:t>Analysis reports contain other defect analyses that are useful in building review checklists.</a:t>
            </a:r>
          </a:p>
        </p:txBody>
      </p:sp>
      <p:graphicFrame>
        <p:nvGraphicFramePr>
          <p:cNvPr id="82" name="Table 81"/>
          <p:cNvGraphicFramePr>
            <a:graphicFrameLocks noGrp="1"/>
          </p:cNvGraphicFramePr>
          <p:nvPr>
            <p:extLst>
              <p:ext uri="{D42A27DB-BD31-4B8C-83A1-F6EECF244321}">
                <p14:modId xmlns:p14="http://schemas.microsoft.com/office/powerpoint/2010/main" val="2822825201"/>
              </p:ext>
            </p:extLst>
          </p:nvPr>
        </p:nvGraphicFramePr>
        <p:xfrm>
          <a:off x="390523" y="2229783"/>
          <a:ext cx="8296276" cy="3370621"/>
        </p:xfrm>
        <a:graphic>
          <a:graphicData uri="http://schemas.openxmlformats.org/drawingml/2006/table">
            <a:tbl>
              <a:tblPr firstRow="1" bandRow="1">
                <a:tableStyleId>{2D5ABB26-0587-4C30-8999-92F81FD0307C}</a:tableStyleId>
              </a:tblPr>
              <a:tblGrid>
                <a:gridCol w="3340229">
                  <a:extLst>
                    <a:ext uri="{9D8B030D-6E8A-4147-A177-3AD203B41FA5}">
                      <a16:colId xmlns:a16="http://schemas.microsoft.com/office/drawing/2014/main" val="20000"/>
                    </a:ext>
                  </a:extLst>
                </a:gridCol>
                <a:gridCol w="4956047">
                  <a:extLst>
                    <a:ext uri="{9D8B030D-6E8A-4147-A177-3AD203B41FA5}">
                      <a16:colId xmlns:a16="http://schemas.microsoft.com/office/drawing/2014/main" val="20001"/>
                    </a:ext>
                  </a:extLst>
                </a:gridCol>
              </a:tblGrid>
              <a:tr h="822960">
                <a:tc>
                  <a:txBody>
                    <a:bodyPr/>
                    <a:lstStyle/>
                    <a:p>
                      <a:pPr>
                        <a:lnSpc>
                          <a:spcPct val="100000"/>
                        </a:lnSpc>
                      </a:pPr>
                      <a:r>
                        <a:rPr lang="en-US" sz="1600" dirty="0">
                          <a:latin typeface="Arial"/>
                          <a:cs typeface="Arial"/>
                        </a:rPr>
                        <a:t>Defects</a:t>
                      </a:r>
                      <a:r>
                        <a:rPr lang="en-US" sz="1600" baseline="0" dirty="0">
                          <a:latin typeface="Arial"/>
                          <a:cs typeface="Arial"/>
                        </a:rPr>
                        <a:t> injected and removed by phase</a:t>
                      </a:r>
                      <a:endParaRPr lang="en-US" sz="1600" dirty="0">
                        <a:latin typeface="Arial"/>
                        <a:cs typeface="Arial"/>
                      </a:endParaRPr>
                    </a:p>
                  </a:txBody>
                  <a:tcPr marL="102870" marR="102870" marT="51435" marB="51435">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lvl="0" indent="-137160">
                        <a:lnSpc>
                          <a:spcPct val="100000"/>
                        </a:lnSpc>
                        <a:buFont typeface="Arial"/>
                        <a:buChar char="•"/>
                      </a:pPr>
                      <a:r>
                        <a:rPr lang="en-US" sz="1600" dirty="0">
                          <a:latin typeface="Arial"/>
                          <a:cs typeface="Arial"/>
                        </a:rPr>
                        <a:t>In what phase do</a:t>
                      </a:r>
                      <a:r>
                        <a:rPr lang="en-US" sz="1600" baseline="0" dirty="0">
                          <a:latin typeface="Arial"/>
                          <a:cs typeface="Arial"/>
                        </a:rPr>
                        <a:t> I inject the most defects?</a:t>
                      </a:r>
                    </a:p>
                    <a:p>
                      <a:pPr marL="137160" lvl="0" indent="-137160">
                        <a:lnSpc>
                          <a:spcPct val="100000"/>
                        </a:lnSpc>
                        <a:buFont typeface="Arial"/>
                        <a:buChar char="•"/>
                      </a:pPr>
                      <a:r>
                        <a:rPr lang="en-US" sz="1600" baseline="0" dirty="0">
                          <a:latin typeface="Arial"/>
                          <a:cs typeface="Arial"/>
                        </a:rPr>
                        <a:t>In what phase are they removed?</a:t>
                      </a:r>
                    </a:p>
                    <a:p>
                      <a:pPr marL="137160" lvl="0" indent="-137160">
                        <a:lnSpc>
                          <a:spcPct val="100000"/>
                        </a:lnSpc>
                        <a:buFont typeface="Arial"/>
                        <a:buChar char="•"/>
                      </a:pPr>
                      <a:r>
                        <a:rPr lang="en-US" sz="1600" baseline="0" dirty="0">
                          <a:latin typeface="Arial"/>
                          <a:cs typeface="Arial"/>
                        </a:rPr>
                        <a:t>Could they be removed earlier?</a:t>
                      </a:r>
                      <a:endParaRPr lang="en-US" sz="1600" dirty="0">
                        <a:latin typeface="Arial"/>
                        <a:cs typeface="Arial"/>
                      </a:endParaRPr>
                    </a:p>
                  </a:txBody>
                  <a:tcPr marL="102870" marR="102870" marT="51435" marB="51435">
                    <a:lnL w="12700" cap="flat" cmpd="sng" algn="ctr">
                      <a:solidFill>
                        <a:scrgbClr r="0" g="0" b="0"/>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822960">
                <a:tc>
                  <a:txBody>
                    <a:bodyPr/>
                    <a:lstStyle/>
                    <a:p>
                      <a:pPr>
                        <a:lnSpc>
                          <a:spcPct val="100000"/>
                        </a:lnSpc>
                      </a:pPr>
                      <a:r>
                        <a:rPr lang="en-US" sz="1600" dirty="0">
                          <a:latin typeface="Arial"/>
                          <a:cs typeface="Arial"/>
                        </a:rPr>
                        <a:t>Defect types found by the compiler</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indent="-137160">
                        <a:lnSpc>
                          <a:spcPct val="100000"/>
                        </a:lnSpc>
                        <a:buFont typeface="Arial"/>
                        <a:buChar char="•"/>
                      </a:pPr>
                      <a:r>
                        <a:rPr lang="en-US" sz="1600" dirty="0">
                          <a:latin typeface="Arial"/>
                          <a:cs typeface="Arial"/>
                        </a:rPr>
                        <a:t>What defect types will the compiler find?</a:t>
                      </a:r>
                    </a:p>
                    <a:p>
                      <a:pPr marL="137160" indent="-137160">
                        <a:lnSpc>
                          <a:spcPct val="100000"/>
                        </a:lnSpc>
                        <a:buFont typeface="Arial"/>
                        <a:buChar char="•"/>
                      </a:pPr>
                      <a:r>
                        <a:rPr lang="en-US" sz="1600" dirty="0">
                          <a:latin typeface="Arial"/>
                          <a:cs typeface="Arial"/>
                        </a:rPr>
                        <a:t>How</a:t>
                      </a:r>
                      <a:r>
                        <a:rPr lang="en-US" sz="1600" baseline="0" dirty="0">
                          <a:latin typeface="Arial"/>
                          <a:cs typeface="Arial"/>
                        </a:rPr>
                        <a:t> effective is the compiler at finding defects?</a:t>
                      </a:r>
                    </a:p>
                    <a:p>
                      <a:pPr marL="137160" indent="-137160">
                        <a:lnSpc>
                          <a:spcPct val="100000"/>
                        </a:lnSpc>
                        <a:buFont typeface="Arial"/>
                        <a:buChar char="•"/>
                      </a:pPr>
                      <a:r>
                        <a:rPr lang="en-US" sz="1600" baseline="0" dirty="0">
                          <a:latin typeface="Arial"/>
                          <a:cs typeface="Arial"/>
                        </a:rPr>
                        <a:t>What defect types does the compiler miss?</a:t>
                      </a:r>
                      <a:endParaRPr lang="en-US" sz="1600" dirty="0">
                        <a:latin typeface="Arial"/>
                        <a:cs typeface="Arial"/>
                      </a:endParaRP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640080">
                <a:tc>
                  <a:txBody>
                    <a:bodyPr/>
                    <a:lstStyle/>
                    <a:p>
                      <a:pPr>
                        <a:lnSpc>
                          <a:spcPct val="100000"/>
                        </a:lnSpc>
                      </a:pPr>
                      <a:r>
                        <a:rPr lang="en-US" sz="1600" dirty="0">
                          <a:latin typeface="Arial"/>
                          <a:cs typeface="Arial"/>
                        </a:rPr>
                        <a:t>Defect fix time analysis</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indent="-137160">
                        <a:lnSpc>
                          <a:spcPct val="100000"/>
                        </a:lnSpc>
                        <a:buFont typeface="Arial"/>
                        <a:buChar char="•"/>
                      </a:pPr>
                      <a:r>
                        <a:rPr lang="en-US" sz="1600" dirty="0">
                          <a:latin typeface="Arial"/>
                          <a:cs typeface="Arial"/>
                        </a:rPr>
                        <a:t>What does it cost to fix a defect?</a:t>
                      </a:r>
                    </a:p>
                    <a:p>
                      <a:pPr marL="137160" indent="-137160">
                        <a:lnSpc>
                          <a:spcPct val="100000"/>
                        </a:lnSpc>
                        <a:buFont typeface="Arial"/>
                        <a:buChar char="•"/>
                      </a:pPr>
                      <a:r>
                        <a:rPr lang="en-US" sz="1600" dirty="0">
                          <a:latin typeface="Arial"/>
                          <a:cs typeface="Arial"/>
                        </a:rPr>
                        <a:t>What could be saved by removing defects earlier?</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640080">
                <a:tc>
                  <a:txBody>
                    <a:bodyPr/>
                    <a:lstStyle/>
                    <a:p>
                      <a:pPr>
                        <a:lnSpc>
                          <a:spcPct val="100000"/>
                        </a:lnSpc>
                      </a:pPr>
                      <a:r>
                        <a:rPr lang="en-US" sz="1600" dirty="0">
                          <a:latin typeface="Arial"/>
                          <a:cs typeface="Arial"/>
                        </a:rPr>
                        <a:t>Defect removal rates for reviews</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indent="-137160">
                        <a:lnSpc>
                          <a:spcPct val="100000"/>
                        </a:lnSpc>
                        <a:buFont typeface="Arial"/>
                        <a:buChar char="•"/>
                      </a:pPr>
                      <a:r>
                        <a:rPr lang="en-US" sz="1600" dirty="0">
                          <a:latin typeface="Arial"/>
                          <a:cs typeface="Arial"/>
                        </a:rPr>
                        <a:t>How efficient</a:t>
                      </a:r>
                      <a:r>
                        <a:rPr lang="en-US" sz="1600" baseline="0" dirty="0">
                          <a:latin typeface="Arial"/>
                          <a:cs typeface="Arial"/>
                        </a:rPr>
                        <a:t> are my review processes?</a:t>
                      </a:r>
                    </a:p>
                    <a:p>
                      <a:pPr marL="137160" indent="-137160">
                        <a:lnSpc>
                          <a:spcPct val="100000"/>
                        </a:lnSpc>
                        <a:buFont typeface="Arial"/>
                        <a:buChar char="•"/>
                      </a:pPr>
                      <a:r>
                        <a:rPr lang="en-US" sz="1600" baseline="0" dirty="0">
                          <a:latin typeface="Arial"/>
                          <a:cs typeface="Arial"/>
                        </a:rPr>
                        <a:t>How do they compare?</a:t>
                      </a:r>
                      <a:endParaRPr lang="en-US" sz="1600" dirty="0">
                        <a:latin typeface="Arial"/>
                        <a:cs typeface="Arial"/>
                      </a:endParaRP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421681">
                <a:tc>
                  <a:txBody>
                    <a:bodyPr/>
                    <a:lstStyle/>
                    <a:p>
                      <a:pPr>
                        <a:lnSpc>
                          <a:spcPct val="100000"/>
                        </a:lnSpc>
                      </a:pPr>
                      <a:r>
                        <a:rPr lang="en-US" sz="1600" dirty="0">
                          <a:latin typeface="Arial"/>
                          <a:cs typeface="Arial"/>
                        </a:rPr>
                        <a:t>Review yield</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137160" indent="-137160">
                        <a:lnSpc>
                          <a:spcPct val="100000"/>
                        </a:lnSpc>
                        <a:buFont typeface="Arial"/>
                        <a:buChar char="•"/>
                      </a:pPr>
                      <a:r>
                        <a:rPr lang="en-US" sz="1600" dirty="0">
                          <a:latin typeface="Arial"/>
                          <a:cs typeface="Arial"/>
                        </a:rPr>
                        <a:t>How effective </a:t>
                      </a:r>
                      <a:r>
                        <a:rPr lang="en-US" sz="1600" baseline="0" dirty="0">
                          <a:latin typeface="Arial"/>
                          <a:cs typeface="Arial"/>
                        </a:rPr>
                        <a:t>are my review processes?</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0245844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noFill/>
          <a:ln/>
        </p:spPr>
        <p:txBody>
          <a:bodyPr/>
          <a:lstStyle/>
          <a:p>
            <a:r>
              <a:rPr lang="en-US" altLang="en-US"/>
              <a:t>Devising Checks -1</a:t>
            </a:r>
          </a:p>
        </p:txBody>
      </p:sp>
      <p:sp>
        <p:nvSpPr>
          <p:cNvPr id="26627" name="Rectangle 3"/>
          <p:cNvSpPr>
            <a:spLocks noGrp="1" noChangeArrowheads="1"/>
          </p:cNvSpPr>
          <p:nvPr>
            <p:ph type="body" idx="1"/>
          </p:nvPr>
        </p:nvSpPr>
        <p:spPr>
          <a:noFill/>
          <a:ln/>
        </p:spPr>
        <p:txBody>
          <a:bodyPr/>
          <a:lstStyle/>
          <a:p>
            <a:r>
              <a:rPr lang="en-US" altLang="en-US" dirty="0"/>
              <a:t>The next step in building checklists is to devise checks for the highest-priority defect types.  </a:t>
            </a:r>
          </a:p>
          <a:p>
            <a:endParaRPr lang="en-US" altLang="en-US" dirty="0"/>
          </a:p>
          <a:p>
            <a:r>
              <a:rPr lang="en-US" altLang="en-US" dirty="0"/>
              <a:t>Examine your defect logs to identify the specific defects you make, and devise checks to find them.  </a:t>
            </a:r>
          </a:p>
          <a:p>
            <a:endParaRPr lang="en-US" altLang="en-US" dirty="0"/>
          </a:p>
          <a:p>
            <a:r>
              <a:rPr lang="en-US" altLang="en-US" dirty="0"/>
              <a:t>Checks should be devised to </a:t>
            </a:r>
            <a:r>
              <a:rPr lang="en-US" altLang="en-US" i="1" dirty="0"/>
              <a:t>specifically</a:t>
            </a:r>
            <a:r>
              <a:rPr lang="en-US" altLang="en-US" dirty="0"/>
              <a:t> address the defects you make.</a:t>
            </a:r>
          </a:p>
        </p:txBody>
      </p:sp>
    </p:spTree>
    <p:extLst>
      <p:ext uri="{BB962C8B-B14F-4D97-AF65-F5344CB8AC3E}">
        <p14:creationId xmlns:p14="http://schemas.microsoft.com/office/powerpoint/2010/main" val="423597478"/>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122</TotalTime>
  <Words>1005</Words>
  <Application>Microsoft Office PowerPoint</Application>
  <PresentationFormat>On-screen Show (4:3)</PresentationFormat>
  <Paragraphs>131</Paragraphs>
  <Slides>15</Slides>
  <Notes>14</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21" baseType="lpstr">
      <vt:lpstr>Arial</vt:lpstr>
      <vt:lpstr>Calibri</vt:lpstr>
      <vt:lpstr>Wingdings</vt:lpstr>
      <vt:lpstr>SEI_Template</vt:lpstr>
      <vt:lpstr>1_SEI_template</vt:lpstr>
      <vt:lpstr>Document</vt:lpstr>
      <vt:lpstr>A Discipline for  Software Engineering  </vt:lpstr>
      <vt:lpstr>Document Markings</vt:lpstr>
      <vt:lpstr>Workshop Objectives</vt:lpstr>
      <vt:lpstr>Building Review Checklists -1</vt:lpstr>
      <vt:lpstr>Building Review Checklists -2</vt:lpstr>
      <vt:lpstr>Analyzing Defect Data -1</vt:lpstr>
      <vt:lpstr>Analyzing Defect Data -2</vt:lpstr>
      <vt:lpstr>Analyzing Defect Data -3</vt:lpstr>
      <vt:lpstr>Devising Checks -1</vt:lpstr>
      <vt:lpstr>Devising Checks -2</vt:lpstr>
      <vt:lpstr>Organizing Checklist Items</vt:lpstr>
      <vt:lpstr>Code Review Checklist</vt:lpstr>
      <vt:lpstr>Notes About the Examples</vt:lpstr>
      <vt:lpstr>Using the Checklist</vt:lpstr>
      <vt:lpstr>Checklist Assignment</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25</cp:revision>
  <cp:lastPrinted>2015-11-05T19:18:24Z</cp:lastPrinted>
  <dcterms:created xsi:type="dcterms:W3CDTF">2018-11-07T20:50:28Z</dcterms:created>
  <dcterms:modified xsi:type="dcterms:W3CDTF">2020-04-22T20:55:02Z</dcterms:modified>
</cp:coreProperties>
</file>